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4" r:id="rId2"/>
    <p:sldId id="261" r:id="rId3"/>
    <p:sldId id="263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358" autoAdjust="0"/>
  </p:normalViewPr>
  <p:slideViewPr>
    <p:cSldViewPr snapToGrid="0" showGuides="1">
      <p:cViewPr varScale="1">
        <p:scale>
          <a:sx n="63" d="100"/>
          <a:sy n="63" d="100"/>
        </p:scale>
        <p:origin x="1354" y="48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FAFB2-C1B7-4402-B017-605696C79732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A98F49-6739-43C6-8517-A3F430A85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689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emographics.coopercenter.org/racial-dot-map#thedata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case.me/polygons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Census Block data: “Image Copyright, 2013, Weldon Cooper Center for Public Service, Rector and Visitors of the University of Virginia (Dustin A. Cable, creator) </a:t>
            </a:r>
            <a:r>
              <a:rPr lang="en-US" dirty="0">
                <a:hlinkClick r:id="rId3"/>
              </a:rPr>
              <a:t>https://demographics.coopercenter.org/</a:t>
            </a:r>
            <a:r>
              <a:rPr lang="en-US" dirty="0" err="1">
                <a:hlinkClick r:id="rId3"/>
              </a:rPr>
              <a:t>racial-dot-map#thedata</a:t>
            </a:r>
            <a:r>
              <a:rPr lang="en-US" dirty="0"/>
              <a:t>”</a:t>
            </a: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Schelling, T. C. (1969). Models of segregation. The American Economic Review, 59(2), 488-493.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Schelling, Thomas C. 1971. "Dynamic models of segregation."  The Journal of Mathematical Sociology 1 (2):143-86.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10.1080/0022250X.1971.9989794.</a:t>
            </a:r>
            <a:endParaRPr lang="en-US" b="0" dirty="0">
              <a:effectLst/>
            </a:endParaRPr>
          </a:p>
          <a:p>
            <a:pPr rtl="0"/>
            <a:r>
              <a:rPr lang="en-US" dirty="0"/>
              <a:t>Housing discrimination: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Flage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A. (2018). Ethnic and gender discrimination in the rental housing market: Evidence from a meta-analysis of correspondence tests, 2006–2017. Journal of Housing Economics, 41, 251-273.</a:t>
            </a:r>
            <a:endParaRPr lang="en-US" b="0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A98F49-6739-43C6-8517-A3F430A8570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723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https://ncase.me/polygons/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A98F49-6739-43C6-8517-A3F430A857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721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Gent, </a:t>
            </a:r>
            <a:r>
              <a:rPr lang="en-US" sz="1200" dirty="0" err="1"/>
              <a:t>Wouter</a:t>
            </a:r>
            <a:r>
              <a:rPr lang="en-US" sz="1200" dirty="0"/>
              <a:t> van, Marjolijn Das, and </a:t>
            </a:r>
            <a:r>
              <a:rPr lang="en-US" sz="1200" dirty="0" err="1"/>
              <a:t>Sako</a:t>
            </a:r>
            <a:r>
              <a:rPr lang="en-US" sz="1200" dirty="0"/>
              <a:t> </a:t>
            </a:r>
            <a:r>
              <a:rPr lang="en-US" sz="1200" dirty="0" err="1"/>
              <a:t>Musterd</a:t>
            </a:r>
            <a:r>
              <a:rPr lang="en-US" sz="1200" dirty="0"/>
              <a:t>. 2019. “Sociocultural, Economic and Ethnic Homogeneity in Residential Mobility and Spatial Sorting Among Couples.” Environment and Planning A: Economy and Space 51 (4): 891–912.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Wimmer</a:t>
            </a:r>
            <a:r>
              <a:rPr lang="en-US" sz="1200" dirty="0"/>
              <a:t>, Andreas. 2013. Ethnic Boundary Making: Institutions, Power, Networks. Oxford University Press.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Paolillo, R., &amp; Lorenz, J. (2018). How different homophily preferences mitigate and spur ethnic and value segregation: Schelling’s model extended. Advances in Complex Systems, 21(06n07), 1850026.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A98F49-6739-43C6-8517-A3F430A8570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9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2AC14-9B59-48D2-B250-F03244739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A8C5A4-1316-499C-97A5-68ABF58E1E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D56CA-6D4D-4B1C-BFBF-7F90903BB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1D3DA-290A-4479-875D-4A52864E8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4F214-3A93-4183-90F2-FF155E1C1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638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28A1F-09EC-4064-A4B8-A4794E61A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FBB9FC-FBE8-48B2-904C-535F71E535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5A5B4-C91D-42FE-B9D9-AF0891CCE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5A8BC-98DC-4D7D-BB57-ECCA8E6FD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08CDC-1321-47BD-AD80-7CB6BEABF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984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E85ADF-FE4F-47BE-AEC2-AFCCF43781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C27C2-CCD5-46D3-8FB6-9A26ADAAEA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744CD-4685-4343-BB43-8C93A5D46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EFDFE-6D14-48BE-B994-12F744740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F69BE-B047-4677-AE55-112E6B413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27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46499-7173-484A-997B-0FDF4EC8A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261CC-0335-4DF7-81AE-6B5F51955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5C792-4A93-4332-AD0F-BE5E8CB65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A91FF-AD1A-48A7-B7D4-8BBD79367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77A24-4FAE-4FE0-BFD2-F5D2C4C67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778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35458-E144-480D-89F8-A77B39185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4BF57-34C2-4664-BEB8-0D9D0D8B5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14CC0-D0BA-4365-AE08-18685D5FC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AEEDD-D560-44A1-B52F-AEC91A49E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951AB-819B-4702-9B4E-E17C3C71A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7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6AFBA-D10C-4D66-BC3E-3CB65FB36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EC2BD-EBE4-464B-A140-3494141646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F422C7-5157-4B0A-A401-AEA4FBD791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F6B6B9-B773-4A8E-BDC9-FC9B038C9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3FC389-86D2-4598-98A0-D407DCDFE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BA2D7-779A-4275-9494-4725A4D89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43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3FF1B-75B3-4F44-AACC-1AD0B8D28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F5BE72-F623-4571-91A9-8A88EF91B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A464E4-11AE-4633-8968-89F151C84C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BA3989-9DA5-4767-A527-DDC8FFA92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40E48-4AD3-40DF-A4CB-EA77EF9C79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A8F16C-DFBD-4D11-9C79-6A6C22E48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A7451C-D053-489B-AA5F-55A17ADA6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C3A95B-4B05-4984-A167-B8838B791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15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47CCA-2169-4AF0-B13E-39AF3CF2C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9A6C71-FF11-4581-8660-CC5431B7F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FBD763-9B07-4F63-ADBC-87052B6AA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540E3-CFE2-4369-A353-1F79CF906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793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B2FDA1-C917-428E-A658-BF8895354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EFD1A0-3826-4D6D-8D3F-A9D72D8B0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CAB7B8-3DC5-4A0A-89D3-B7F000A89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20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7B9B6-C896-448D-B8F2-8B1D75E1A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FAC5D-393C-4945-A079-21F1D4C1B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6E5B99-7715-42C7-A143-50878BF99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FA8A45-FFEA-4308-9CEF-5BC86E026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57576-EC02-4604-846D-9CC9E2089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D0DDFC-4806-4562-8196-1DD4E2802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36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0993F-16FC-422E-9BAB-729B5AC0E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831336-868A-4FC8-8C20-B90E3E5151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4D660-147B-4DC4-A33A-F8E0C1C75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49229-8876-4337-AB6F-2170E00E0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EB94D3-E34B-4DB3-94DD-6B8CFD6C7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A14CA9-4D61-4691-B361-DDDC1C443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475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534887-49EE-4363-83D0-6FA9BB493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91585-8AF9-47B4-BF72-7C0088F24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722DB-0EE8-49CD-986C-6A18934C6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1B80D-2414-4FBB-9A10-A2F849B87A40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092D9-DF29-44DE-A8E1-176B672B7F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DEDFD-C950-4963-AAE5-BD6BAD3378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57861-FECC-4F31-A258-9307207DD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681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ncase.me/polygons/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3.mp4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0C460-0244-4E7F-8622-E15078359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0144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SIA &amp; ABM Talk: Homophily &amp; Segregation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480422-DDF1-4BDB-9DF9-793B5CDAD36B}"/>
              </a:ext>
            </a:extLst>
          </p:cNvPr>
          <p:cNvSpPr txBox="1"/>
          <p:nvPr/>
        </p:nvSpPr>
        <p:spPr>
          <a:xfrm>
            <a:off x="353605" y="4845764"/>
            <a:ext cx="5394051" cy="1692465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ORGANIZED SEGREGATION</a:t>
            </a:r>
          </a:p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Housing market discrimination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FFDEF3E-1885-42BC-9506-92D7EB414073}"/>
              </a:ext>
            </a:extLst>
          </p:cNvPr>
          <p:cNvGrpSpPr/>
          <p:nvPr/>
        </p:nvGrpSpPr>
        <p:grpSpPr>
          <a:xfrm>
            <a:off x="353605" y="1211253"/>
            <a:ext cx="5394052" cy="3518528"/>
            <a:chOff x="331012" y="543553"/>
            <a:chExt cx="4631390" cy="288544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51F68ED-3C81-47A9-9C11-E20DDEB663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6473" b="8630"/>
            <a:stretch/>
          </p:blipFill>
          <p:spPr>
            <a:xfrm>
              <a:off x="331012" y="543553"/>
              <a:ext cx="4631390" cy="2885447"/>
            </a:xfrm>
            <a:prstGeom prst="roundRect">
              <a:avLst/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4413A23-0FDB-417F-BFE1-6C85D3F4DCF3}"/>
                </a:ext>
              </a:extLst>
            </p:cNvPr>
            <p:cNvSpPr txBox="1"/>
            <p:nvPr/>
          </p:nvSpPr>
          <p:spPr>
            <a:xfrm>
              <a:off x="3146129" y="3125448"/>
              <a:ext cx="1323316" cy="277639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Detroit, 1942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AD1B752-B1A1-4D5D-B304-13E281C72CAA}"/>
              </a:ext>
            </a:extLst>
          </p:cNvPr>
          <p:cNvSpPr txBox="1"/>
          <p:nvPr/>
        </p:nvSpPr>
        <p:spPr>
          <a:xfrm>
            <a:off x="5993250" y="4830881"/>
            <a:ext cx="5820724" cy="166199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</a:rPr>
              <a:t>UNORGANIZED (SELF-ORGANIZING) SEGREGATION</a:t>
            </a:r>
          </a:p>
          <a:p>
            <a:endParaRPr lang="en-US" sz="1200" dirty="0"/>
          </a:p>
          <a:p>
            <a:r>
              <a:rPr lang="en-US" dirty="0"/>
              <a:t>Schelling (1969,1971): Some results of segregation  can  emerge from the </a:t>
            </a:r>
            <a:r>
              <a:rPr lang="en-US" b="1" dirty="0"/>
              <a:t>interplay of individual preferences </a:t>
            </a:r>
            <a:r>
              <a:rPr lang="en-US" dirty="0"/>
              <a:t>of people </a:t>
            </a:r>
            <a:r>
              <a:rPr lang="en-US" b="1" dirty="0"/>
              <a:t>for similar ones </a:t>
            </a:r>
            <a:r>
              <a:rPr lang="en-US" dirty="0"/>
              <a:t>within spatial constraints, without negativity towards out-group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00DEDF-CAB5-452E-8436-764AC13E72CC}"/>
              </a:ext>
            </a:extLst>
          </p:cNvPr>
          <p:cNvSpPr txBox="1"/>
          <p:nvPr/>
        </p:nvSpPr>
        <p:spPr>
          <a:xfrm>
            <a:off x="98311" y="6598968"/>
            <a:ext cx="3921030" cy="2616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00" dirty="0"/>
              <a:t>Rocco Paolillo,  I SIAM workshop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A26CB6E-7EC7-44B2-8130-7ADDFB7C5D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22" t="3568" r="4524" b="11071"/>
          <a:stretch/>
        </p:blipFill>
        <p:spPr>
          <a:xfrm>
            <a:off x="6017670" y="1226489"/>
            <a:ext cx="5785554" cy="35185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8372D0-A3DF-4401-8AEF-C6363053C391}"/>
              </a:ext>
            </a:extLst>
          </p:cNvPr>
          <p:cNvSpPr/>
          <p:nvPr/>
        </p:nvSpPr>
        <p:spPr>
          <a:xfrm>
            <a:off x="9827288" y="2753248"/>
            <a:ext cx="1798655" cy="19657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7AFFE4C-A5AF-455B-BA81-DB01826FC3E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961" b="11366"/>
          <a:stretch/>
        </p:blipFill>
        <p:spPr>
          <a:xfrm>
            <a:off x="9680225" y="2582162"/>
            <a:ext cx="2158170" cy="216285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F5F974A-B52E-406C-B54F-B2E1284AC3C6}"/>
              </a:ext>
            </a:extLst>
          </p:cNvPr>
          <p:cNvSpPr txBox="1"/>
          <p:nvPr/>
        </p:nvSpPr>
        <p:spPr>
          <a:xfrm>
            <a:off x="6596082" y="4380470"/>
            <a:ext cx="1495363" cy="3385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Detroit, 2010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B72E9E-D49C-4ABA-9A91-17CBEC1AC94C}"/>
              </a:ext>
            </a:extLst>
          </p:cNvPr>
          <p:cNvSpPr txBox="1"/>
          <p:nvPr/>
        </p:nvSpPr>
        <p:spPr>
          <a:xfrm>
            <a:off x="8788882" y="6351345"/>
            <a:ext cx="3316224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SIA: identification, categorization</a:t>
            </a:r>
          </a:p>
        </p:txBody>
      </p:sp>
    </p:spTree>
    <p:extLst>
      <p:ext uri="{BB962C8B-B14F-4D97-AF65-F5344CB8AC3E}">
        <p14:creationId xmlns:p14="http://schemas.microsoft.com/office/powerpoint/2010/main" val="159558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olygon">
            <a:hlinkClick r:id="" action="ppaction://media"/>
            <a:extLst>
              <a:ext uri="{FF2B5EF4-FFF2-40B4-BE49-F238E27FC236}">
                <a16:creationId xmlns:a16="http://schemas.microsoft.com/office/drawing/2014/main" id="{DB726CA2-B349-4652-B979-7675424E99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750" y="730096"/>
            <a:ext cx="9149448" cy="55582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51CF02-C28B-49FF-95A3-8795276A6BB3}"/>
              </a:ext>
            </a:extLst>
          </p:cNvPr>
          <p:cNvSpPr txBox="1"/>
          <p:nvPr/>
        </p:nvSpPr>
        <p:spPr>
          <a:xfrm>
            <a:off x="9286014" y="3909474"/>
            <a:ext cx="2723106" cy="163449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Tipping point</a:t>
            </a:r>
            <a:r>
              <a:rPr lang="en-US" dirty="0"/>
              <a:t>: as out-groups move, unhappy residents will move out, changing neighborhood composition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0DEA36-A151-4364-B4B7-BD64D8458DA5}"/>
              </a:ext>
            </a:extLst>
          </p:cNvPr>
          <p:cNvSpPr txBox="1"/>
          <p:nvPr/>
        </p:nvSpPr>
        <p:spPr>
          <a:xfrm>
            <a:off x="9288204" y="1404534"/>
            <a:ext cx="2723106" cy="163449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Threshold</a:t>
            </a:r>
            <a:r>
              <a:rPr lang="en-US" dirty="0"/>
              <a:t>: desired concentration of similar ones to be happy with neighborhood, defines tolerance to out-groups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F7B72D-7C4B-46A4-8EBC-7C248A0D3D6A}"/>
              </a:ext>
            </a:extLst>
          </p:cNvPr>
          <p:cNvSpPr txBox="1"/>
          <p:nvPr/>
        </p:nvSpPr>
        <p:spPr>
          <a:xfrm>
            <a:off x="9286014" y="3282884"/>
            <a:ext cx="2723106" cy="40862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Interaction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87A9BF-80C6-4B4D-8A9F-29EF9CE6027C}"/>
              </a:ext>
            </a:extLst>
          </p:cNvPr>
          <p:cNvSpPr txBox="1"/>
          <p:nvPr/>
        </p:nvSpPr>
        <p:spPr>
          <a:xfrm>
            <a:off x="9286014" y="5805191"/>
            <a:ext cx="2723106" cy="40862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Macro: Segregation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463B47-62A4-49F3-8478-0803EC2CEA59}"/>
              </a:ext>
            </a:extLst>
          </p:cNvPr>
          <p:cNvSpPr txBox="1"/>
          <p:nvPr/>
        </p:nvSpPr>
        <p:spPr>
          <a:xfrm>
            <a:off x="9288204" y="771344"/>
            <a:ext cx="2720916" cy="40862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Micro: Preference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BC75A9-8330-4E35-91B5-17B638B81B7E}"/>
              </a:ext>
            </a:extLst>
          </p:cNvPr>
          <p:cNvSpPr/>
          <p:nvPr/>
        </p:nvSpPr>
        <p:spPr>
          <a:xfrm>
            <a:off x="0" y="6403324"/>
            <a:ext cx="281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https://ncase.me/polygons/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61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56098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C01C91-E739-42AF-BBED-533CB5807D80}"/>
              </a:ext>
            </a:extLst>
          </p:cNvPr>
          <p:cNvSpPr txBox="1"/>
          <p:nvPr/>
        </p:nvSpPr>
        <p:spPr>
          <a:xfrm>
            <a:off x="4707502" y="899576"/>
            <a:ext cx="2776986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Schelling (1969): similarity: twofold, exhaustive, and recognizable (p.488)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8940E2-7CA3-4428-A847-F6EB55DD46C1}"/>
              </a:ext>
            </a:extLst>
          </p:cNvPr>
          <p:cNvSpPr txBox="1"/>
          <p:nvPr/>
        </p:nvSpPr>
        <p:spPr>
          <a:xfrm>
            <a:off x="35337" y="6611241"/>
            <a:ext cx="11678357" cy="2616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00" dirty="0"/>
              <a:t>Paolillo, R., &amp; Lorenz, J. (2018)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B014BD-A2DC-4468-8187-EEA78840E0CE}"/>
              </a:ext>
            </a:extLst>
          </p:cNvPr>
          <p:cNvSpPr txBox="1"/>
          <p:nvPr/>
        </p:nvSpPr>
        <p:spPr>
          <a:xfrm>
            <a:off x="4707502" y="371075"/>
            <a:ext cx="277698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SIA: salience, categorization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A50CB9-9509-4BEE-8016-277D525A1464}"/>
              </a:ext>
            </a:extLst>
          </p:cNvPr>
          <p:cNvSpPr txBox="1"/>
          <p:nvPr/>
        </p:nvSpPr>
        <p:spPr>
          <a:xfrm>
            <a:off x="4720139" y="3146707"/>
            <a:ext cx="2776986" cy="86177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cross-ethnic category: </a:t>
            </a:r>
          </a:p>
          <a:p>
            <a:r>
              <a:rPr lang="en-US" dirty="0"/>
              <a:t>value homophily </a:t>
            </a:r>
            <a:endParaRPr lang="en-US" sz="1600" dirty="0"/>
          </a:p>
          <a:p>
            <a:r>
              <a:rPr lang="en-US" sz="1400" dirty="0"/>
              <a:t>(</a:t>
            </a:r>
            <a:r>
              <a:rPr lang="en-US" sz="1400" dirty="0" err="1"/>
              <a:t>Wimmer</a:t>
            </a:r>
            <a:r>
              <a:rPr lang="en-US" sz="1400" dirty="0"/>
              <a:t> 2013)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76DC67-9F58-4111-B7FA-480076092DD3}"/>
              </a:ext>
            </a:extLst>
          </p:cNvPr>
          <p:cNvSpPr txBox="1"/>
          <p:nvPr/>
        </p:nvSpPr>
        <p:spPr>
          <a:xfrm>
            <a:off x="4720139" y="2151234"/>
            <a:ext cx="2776986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Super-diverse societies</a:t>
            </a:r>
          </a:p>
          <a:p>
            <a:r>
              <a:rPr lang="en-US" dirty="0"/>
              <a:t>New drivers to spatial sorting </a:t>
            </a:r>
            <a:r>
              <a:rPr lang="en-US" sz="1400" dirty="0"/>
              <a:t>(Gent et al. 2019)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E950AC1-EBE1-4DBB-897B-091A3D86D95E}"/>
              </a:ext>
            </a:extLst>
          </p:cNvPr>
          <p:cNvSpPr/>
          <p:nvPr/>
        </p:nvSpPr>
        <p:spPr>
          <a:xfrm>
            <a:off x="4759196" y="4914393"/>
            <a:ext cx="298555" cy="2616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186A2A-3D67-4F62-ABEC-24EBC06DD5CB}"/>
              </a:ext>
            </a:extLst>
          </p:cNvPr>
          <p:cNvSpPr/>
          <p:nvPr/>
        </p:nvSpPr>
        <p:spPr>
          <a:xfrm>
            <a:off x="7155742" y="4903594"/>
            <a:ext cx="298555" cy="26161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2BD3020-256A-4355-AAD6-2F1BD76A0069}"/>
              </a:ext>
            </a:extLst>
          </p:cNvPr>
          <p:cNvSpPr/>
          <p:nvPr/>
        </p:nvSpPr>
        <p:spPr>
          <a:xfrm>
            <a:off x="5485526" y="4903596"/>
            <a:ext cx="298555" cy="2832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44A9969-354A-4E41-9DD5-E6691B93F786}"/>
              </a:ext>
            </a:extLst>
          </p:cNvPr>
          <p:cNvSpPr/>
          <p:nvPr/>
        </p:nvSpPr>
        <p:spPr>
          <a:xfrm>
            <a:off x="6361133" y="4892797"/>
            <a:ext cx="298555" cy="283205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CA77E67-782B-4A4D-B47E-840AC8933A98}"/>
              </a:ext>
            </a:extLst>
          </p:cNvPr>
          <p:cNvCxnSpPr>
            <a:stCxn id="3" idx="3"/>
            <a:endCxn id="8" idx="2"/>
          </p:cNvCxnSpPr>
          <p:nvPr/>
        </p:nvCxnSpPr>
        <p:spPr>
          <a:xfrm>
            <a:off x="5057751" y="5045198"/>
            <a:ext cx="42777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8DCE79C-BF38-4DA0-A2A9-B727B47050BB}"/>
              </a:ext>
            </a:extLst>
          </p:cNvPr>
          <p:cNvCxnSpPr>
            <a:stCxn id="15" idx="1"/>
            <a:endCxn id="16" idx="6"/>
          </p:cNvCxnSpPr>
          <p:nvPr/>
        </p:nvCxnSpPr>
        <p:spPr>
          <a:xfrm flipH="1">
            <a:off x="6659688" y="5034399"/>
            <a:ext cx="496054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FC61B7D-BFF7-43FF-AD88-1579F89791BE}"/>
              </a:ext>
            </a:extLst>
          </p:cNvPr>
          <p:cNvCxnSpPr>
            <a:stCxn id="8" idx="6"/>
            <a:endCxn id="16" idx="2"/>
          </p:cNvCxnSpPr>
          <p:nvPr/>
        </p:nvCxnSpPr>
        <p:spPr>
          <a:xfrm flipV="1">
            <a:off x="5784081" y="5034400"/>
            <a:ext cx="577052" cy="10799"/>
          </a:xfrm>
          <a:prstGeom prst="straightConnector1">
            <a:avLst/>
          </a:prstGeom>
          <a:ln>
            <a:solidFill>
              <a:srgbClr val="00B05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schelling">
            <a:hlinkClick r:id="" action="ppaction://media"/>
            <a:extLst>
              <a:ext uri="{FF2B5EF4-FFF2-40B4-BE49-F238E27FC236}">
                <a16:creationId xmlns:a16="http://schemas.microsoft.com/office/drawing/2014/main" id="{96D99312-406A-4881-8985-B905C19B57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1778" t="1026" r="248" b="967"/>
          <a:stretch/>
        </p:blipFill>
        <p:spPr>
          <a:xfrm>
            <a:off x="141077" y="245484"/>
            <a:ext cx="4498326" cy="6215605"/>
          </a:xfrm>
          <a:prstGeom prst="rect">
            <a:avLst/>
          </a:prstGeom>
        </p:spPr>
      </p:pic>
      <p:pic>
        <p:nvPicPr>
          <p:cNvPr id="37" name="20200604_054337">
            <a:hlinkClick r:id="" action="ppaction://media"/>
            <a:extLst>
              <a:ext uri="{FF2B5EF4-FFF2-40B4-BE49-F238E27FC236}">
                <a16:creationId xmlns:a16="http://schemas.microsoft.com/office/drawing/2014/main" id="{85F1C9A3-18E5-418A-8BBB-08357A65EA1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l="1331" t="420" r="1" b="689"/>
          <a:stretch/>
        </p:blipFill>
        <p:spPr>
          <a:xfrm>
            <a:off x="7552587" y="245484"/>
            <a:ext cx="4507454" cy="6215605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DA27F902-73DF-43D0-B8CC-E7CC5836AB53}"/>
              </a:ext>
            </a:extLst>
          </p:cNvPr>
          <p:cNvSpPr/>
          <p:nvPr/>
        </p:nvSpPr>
        <p:spPr>
          <a:xfrm>
            <a:off x="5366470" y="5487205"/>
            <a:ext cx="15320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shape </a:t>
            </a:r>
            <a:r>
              <a:rPr lang="en-US" sz="1600" b="1" dirty="0"/>
              <a:t>tag</a:t>
            </a:r>
            <a:r>
              <a:rPr lang="en-US" sz="1600" dirty="0"/>
              <a:t>: value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2A27B40-5834-4C48-90A0-B8B4EE1734DE}"/>
              </a:ext>
            </a:extLst>
          </p:cNvPr>
          <p:cNvSpPr/>
          <p:nvPr/>
        </p:nvSpPr>
        <p:spPr>
          <a:xfrm>
            <a:off x="5238297" y="6004577"/>
            <a:ext cx="17406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color </a:t>
            </a:r>
            <a:r>
              <a:rPr lang="en-US" sz="1600" b="1" dirty="0"/>
              <a:t>tag</a:t>
            </a:r>
            <a:r>
              <a:rPr lang="en-US" sz="1600" dirty="0"/>
              <a:t>: ethnicity</a:t>
            </a:r>
          </a:p>
        </p:txBody>
      </p: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277B3C25-F045-4F39-80CD-FF2A67946971}"/>
              </a:ext>
            </a:extLst>
          </p:cNvPr>
          <p:cNvCxnSpPr>
            <a:stCxn id="3" idx="2"/>
            <a:endCxn id="39" idx="1"/>
          </p:cNvCxnSpPr>
          <p:nvPr/>
        </p:nvCxnSpPr>
        <p:spPr>
          <a:xfrm rot="16200000" flipH="1">
            <a:off x="4574460" y="5510016"/>
            <a:ext cx="997851" cy="329823"/>
          </a:xfrm>
          <a:prstGeom prst="bentConnector2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1206B3E8-61C5-4C55-89A7-F87BCD24DDE5}"/>
              </a:ext>
            </a:extLst>
          </p:cNvPr>
          <p:cNvCxnSpPr>
            <a:stCxn id="15" idx="2"/>
            <a:endCxn id="39" idx="3"/>
          </p:cNvCxnSpPr>
          <p:nvPr/>
        </p:nvCxnSpPr>
        <p:spPr>
          <a:xfrm rot="5400000">
            <a:off x="6637668" y="5506502"/>
            <a:ext cx="1008650" cy="326054"/>
          </a:xfrm>
          <a:prstGeom prst="bentConnector2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B4C20AB-304B-4F4A-974C-E43FC502DB6F}"/>
              </a:ext>
            </a:extLst>
          </p:cNvPr>
          <p:cNvCxnSpPr>
            <a:cxnSpLocks/>
            <a:stCxn id="8" idx="4"/>
          </p:cNvCxnSpPr>
          <p:nvPr/>
        </p:nvCxnSpPr>
        <p:spPr>
          <a:xfrm>
            <a:off x="5634804" y="5186801"/>
            <a:ext cx="0" cy="300493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564DBBC-DF65-4C63-90EB-1B3A6C001585}"/>
              </a:ext>
            </a:extLst>
          </p:cNvPr>
          <p:cNvCxnSpPr>
            <a:stCxn id="16" idx="4"/>
          </p:cNvCxnSpPr>
          <p:nvPr/>
        </p:nvCxnSpPr>
        <p:spPr>
          <a:xfrm flipH="1">
            <a:off x="6510410" y="5176002"/>
            <a:ext cx="1" cy="320639"/>
          </a:xfrm>
          <a:prstGeom prst="line">
            <a:avLst/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DC40B5BD-D7F7-489D-BB8F-E008D63E660E}"/>
              </a:ext>
            </a:extLst>
          </p:cNvPr>
          <p:cNvSpPr/>
          <p:nvPr/>
        </p:nvSpPr>
        <p:spPr>
          <a:xfrm>
            <a:off x="5212926" y="5716634"/>
            <a:ext cx="18932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Tolerant value-oriented</a:t>
            </a:r>
            <a:endParaRPr lang="en-US" sz="16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294FAA3-7428-4A9C-B28D-86A85828A46F}"/>
              </a:ext>
            </a:extLst>
          </p:cNvPr>
          <p:cNvSpPr/>
          <p:nvPr/>
        </p:nvSpPr>
        <p:spPr>
          <a:xfrm>
            <a:off x="5073385" y="6312354"/>
            <a:ext cx="22665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Intolerant ethnicity-oriented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30872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2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video>
              <p:cMediaNode vol="80000">
                <p:cTn id="73" fill="hold" display="0">
                  <p:stCondLst>
                    <p:cond delay="indefinite"/>
                  </p:stCondLst>
                </p:cTn>
                <p:tgtEl>
                  <p:spTgt spid="37"/>
                </p:tgtEl>
              </p:cMediaNode>
            </p:video>
          </p:childTnLst>
        </p:cTn>
      </p:par>
    </p:tnLst>
    <p:bldLst>
      <p:bldP spid="4" grpId="0" animBg="1"/>
      <p:bldP spid="12" grpId="0" animBg="1"/>
      <p:bldP spid="13" grpId="0" animBg="1"/>
      <p:bldP spid="14" grpId="0" animBg="1"/>
      <p:bldP spid="3" grpId="0" animBg="1"/>
      <p:bldP spid="15" grpId="0" animBg="1"/>
      <p:bldP spid="8" grpId="0" animBg="1"/>
      <p:bldP spid="16" grpId="0" animBg="1"/>
      <p:bldP spid="38" grpId="0"/>
      <p:bldP spid="39" grpId="0"/>
      <p:bldP spid="24" grpId="0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789E258-D085-420D-838D-E17ADAFDBE68}"/>
                  </a:ext>
                </a:extLst>
              </p:cNvPr>
              <p:cNvSpPr txBox="1"/>
              <p:nvPr/>
            </p:nvSpPr>
            <p:spPr>
              <a:xfrm>
                <a:off x="307119" y="1416123"/>
                <a:ext cx="2142125" cy="574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𝑠𝑖𝑚𝑖𝑙𝑎𝑟𝑠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𝑛𝑒𝑖𝑔h𝑏𝑜𝑟𝑠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789E258-D085-420D-838D-E17ADAFDBE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119" y="1416123"/>
                <a:ext cx="2142125" cy="57451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F9D1387-A52D-44E9-B9F8-5EEE4289D51B}"/>
                  </a:ext>
                </a:extLst>
              </p:cNvPr>
              <p:cNvSpPr txBox="1"/>
              <p:nvPr/>
            </p:nvSpPr>
            <p:spPr>
              <a:xfrm>
                <a:off x="276093" y="2688725"/>
                <a:ext cx="2632259" cy="62350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exp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⁡(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sup>
                          </m:sSub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 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sub>
                          </m:sSub>
                          <m:sSubSup>
                            <m:sSubSup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sup>
                          </m:sSubSup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exp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⁡(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𝑒</m:t>
                                  </m:r>
                                </m:sup>
                              </m:sSub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𝑣</m:t>
                                  </m:r>
                                </m:sub>
                              </m:sSub>
                              <m:sSubSup>
                                <m:sSubSup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𝑈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𝑣</m:t>
                                  </m:r>
                                </m:sup>
                              </m:sSubSup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F9D1387-A52D-44E9-B9F8-5EEE4289D5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093" y="2688725"/>
                <a:ext cx="2632259" cy="623504"/>
              </a:xfrm>
              <a:prstGeom prst="rect">
                <a:avLst/>
              </a:prstGeom>
              <a:blipFill>
                <a:blip r:embed="rId3"/>
                <a:stretch>
                  <a:fillRect b="-9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EF1A9A08-7996-4104-82BF-3126088BA21C}"/>
              </a:ext>
            </a:extLst>
          </p:cNvPr>
          <p:cNvSpPr txBox="1"/>
          <p:nvPr/>
        </p:nvSpPr>
        <p:spPr>
          <a:xfrm>
            <a:off x="280072" y="976538"/>
            <a:ext cx="2520439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Utility function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5AA710-D374-4E09-A54F-AC9D5CEF2E1E}"/>
              </a:ext>
            </a:extLst>
          </p:cNvPr>
          <p:cNvSpPr txBox="1"/>
          <p:nvPr/>
        </p:nvSpPr>
        <p:spPr>
          <a:xfrm>
            <a:off x="280072" y="2130801"/>
            <a:ext cx="2520439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Choice function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E4B8B0-E6A3-4A16-ABE8-6A593060B4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9" t="2650" r="32751" b="4007"/>
          <a:stretch/>
        </p:blipFill>
        <p:spPr>
          <a:xfrm>
            <a:off x="63611" y="3426673"/>
            <a:ext cx="4216987" cy="30981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ECB1DB-A419-4E46-A1A0-C0D23EC4FB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6194" y="952826"/>
            <a:ext cx="3160857" cy="22852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A73A4B-5DAA-45F2-A65F-CA18947C5BDE}"/>
              </a:ext>
            </a:extLst>
          </p:cNvPr>
          <p:cNvSpPr txBox="1"/>
          <p:nvPr/>
        </p:nvSpPr>
        <p:spPr>
          <a:xfrm>
            <a:off x="98311" y="6598968"/>
            <a:ext cx="9234522" cy="26161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00" dirty="0" err="1"/>
              <a:t>Paolillo,R</a:t>
            </a:r>
            <a:r>
              <a:rPr lang="en-US" sz="1100" dirty="0"/>
              <a:t>. &amp; </a:t>
            </a:r>
            <a:r>
              <a:rPr lang="en-US" sz="1100" dirty="0" err="1"/>
              <a:t>Flache</a:t>
            </a:r>
            <a:r>
              <a:rPr lang="en-US" sz="1100" dirty="0"/>
              <a:t>, A. (work in progress)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7F76ECF-B9C6-4310-9B1A-EF703D2A6D8A}"/>
              </a:ext>
            </a:extLst>
          </p:cNvPr>
          <p:cNvSpPr/>
          <p:nvPr/>
        </p:nvSpPr>
        <p:spPr>
          <a:xfrm>
            <a:off x="522514" y="3426673"/>
            <a:ext cx="3758084" cy="27128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0A5407-0E02-490D-8CDB-E2FDBA6B11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63" t="5641" r="34189" b="15615"/>
          <a:stretch/>
        </p:blipFill>
        <p:spPr>
          <a:xfrm>
            <a:off x="522514" y="3511013"/>
            <a:ext cx="3647305" cy="261361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532DF51-9ED7-4DB7-8A5C-06D9FC5E1220}"/>
              </a:ext>
            </a:extLst>
          </p:cNvPr>
          <p:cNvSpPr txBox="1"/>
          <p:nvPr/>
        </p:nvSpPr>
        <p:spPr>
          <a:xfrm>
            <a:off x="8520203" y="3583725"/>
            <a:ext cx="3372464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Benefit from SIA</a:t>
            </a:r>
          </a:p>
          <a:p>
            <a:pPr algn="ctr"/>
            <a:r>
              <a:rPr lang="en-US" dirty="0"/>
              <a:t>complexity of individuals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FA05DE-6D89-4EEB-957D-EAA7D38FFB28}"/>
              </a:ext>
            </a:extLst>
          </p:cNvPr>
          <p:cNvSpPr txBox="1"/>
          <p:nvPr/>
        </p:nvSpPr>
        <p:spPr>
          <a:xfrm>
            <a:off x="8512415" y="4297427"/>
            <a:ext cx="3372465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How categorization of other agents works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F8B327-9916-4F66-9252-D1AAF6256588}"/>
              </a:ext>
            </a:extLst>
          </p:cNvPr>
          <p:cNvSpPr txBox="1"/>
          <p:nvPr/>
        </p:nvSpPr>
        <p:spPr>
          <a:xfrm>
            <a:off x="8512415" y="5015371"/>
            <a:ext cx="3372465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identity underlying different preferences is built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EE1774-F098-4CA1-9E66-ADB7EB8C64B3}"/>
              </a:ext>
            </a:extLst>
          </p:cNvPr>
          <p:cNvSpPr txBox="1"/>
          <p:nvPr/>
        </p:nvSpPr>
        <p:spPr>
          <a:xfrm>
            <a:off x="276093" y="199282"/>
            <a:ext cx="6576883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Decision making </a:t>
            </a:r>
            <a:r>
              <a:rPr lang="en-US" dirty="0"/>
              <a:t>of agents: applying discrete choice models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88E86A1-7CB7-46C1-80BB-9EBDB800E25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680" t="28150" r="12002" b="6179"/>
          <a:stretch/>
        </p:blipFill>
        <p:spPr>
          <a:xfrm>
            <a:off x="4923413" y="3784547"/>
            <a:ext cx="3312505" cy="3008082"/>
          </a:xfrm>
          <a:prstGeom prst="ellipse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B7D6BC0-C027-43EB-B985-9DE534B988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7412" t="22558" b="31479"/>
          <a:stretch/>
        </p:blipFill>
        <p:spPr>
          <a:xfrm>
            <a:off x="4221882" y="3645897"/>
            <a:ext cx="2018513" cy="142346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8E03746-9B63-4A19-ADC4-14CE1A4F3F27}"/>
              </a:ext>
            </a:extLst>
          </p:cNvPr>
          <p:cNvSpPr txBox="1"/>
          <p:nvPr/>
        </p:nvSpPr>
        <p:spPr>
          <a:xfrm>
            <a:off x="8512415" y="482669"/>
            <a:ext cx="3372465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Advantage of ABM</a:t>
            </a:r>
          </a:p>
          <a:p>
            <a:pPr algn="ctr"/>
            <a:r>
              <a:rPr lang="en-US" dirty="0"/>
              <a:t>complexity of system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D435C83-D018-4654-B9C0-2567DA0CDCA6}"/>
              </a:ext>
            </a:extLst>
          </p:cNvPr>
          <p:cNvSpPr txBox="1"/>
          <p:nvPr/>
        </p:nvSpPr>
        <p:spPr>
          <a:xfrm>
            <a:off x="8496841" y="1184214"/>
            <a:ext cx="3388040" cy="37945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cognition </a:t>
            </a:r>
            <a:r>
              <a:rPr lang="en-US" dirty="0">
                <a:sym typeface="Wingdings" panose="05000000000000000000" pitchFamily="2" charset="2"/>
              </a:rPr>
              <a:t> behavior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193F57-D616-4FA7-98C2-366E7BA3EE13}"/>
              </a:ext>
            </a:extLst>
          </p:cNvPr>
          <p:cNvSpPr txBox="1"/>
          <p:nvPr/>
        </p:nvSpPr>
        <p:spPr>
          <a:xfrm>
            <a:off x="8512415" y="1653228"/>
            <a:ext cx="3372466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Interaction &amp; mutual adaptation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51128C-E0AD-46DC-A6FA-E1FBE1223094}"/>
              </a:ext>
            </a:extLst>
          </p:cNvPr>
          <p:cNvSpPr txBox="1"/>
          <p:nvPr/>
        </p:nvSpPr>
        <p:spPr>
          <a:xfrm>
            <a:off x="8496841" y="2389121"/>
            <a:ext cx="3380252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emergence of complex phenomenon </a:t>
            </a:r>
          </a:p>
        </p:txBody>
      </p:sp>
    </p:spTree>
    <p:extLst>
      <p:ext uri="{BB962C8B-B14F-4D97-AF65-F5344CB8AC3E}">
        <p14:creationId xmlns:p14="http://schemas.microsoft.com/office/powerpoint/2010/main" val="1412534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2" grpId="0" animBg="1"/>
      <p:bldP spid="23" grpId="0" animBg="1"/>
      <p:bldP spid="24" grpId="0" animBg="1"/>
      <p:bldP spid="2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rtlCol="0">
        <a:spAutoFit/>
      </a:bodyPr>
      <a:lstStyle>
        <a:defPPr algn="l">
          <a:defRPr dirty="0" err="1" smtClean="0"/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498</Words>
  <Application>Microsoft Office PowerPoint</Application>
  <PresentationFormat>Widescreen</PresentationFormat>
  <Paragraphs>55</Paragraphs>
  <Slides>4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SIA &amp; ABM Talk: Homophily &amp; Segregation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Rocco Paolillo</dc:creator>
  <cp:lastModifiedBy>Rocco Paolillo</cp:lastModifiedBy>
  <cp:revision>54</cp:revision>
  <dcterms:created xsi:type="dcterms:W3CDTF">2020-06-01T12:31:05Z</dcterms:created>
  <dcterms:modified xsi:type="dcterms:W3CDTF">2020-06-04T13:41:32Z</dcterms:modified>
</cp:coreProperties>
</file>

<file path=docProps/thumbnail.jpeg>
</file>